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4" r:id="rId4"/>
    <p:sldId id="286" r:id="rId5"/>
    <p:sldId id="288" r:id="rId6"/>
    <p:sldId id="290" r:id="rId7"/>
    <p:sldId id="291" r:id="rId8"/>
    <p:sldId id="293" r:id="rId9"/>
    <p:sldId id="292" r:id="rId10"/>
    <p:sldId id="275" r:id="rId11"/>
    <p:sldId id="294" r:id="rId12"/>
    <p:sldId id="259" r:id="rId13"/>
    <p:sldId id="261" r:id="rId14"/>
    <p:sldId id="276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00"/>
    <a:srgbClr val="B7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6" autoAdjust="0"/>
  </p:normalViewPr>
  <p:slideViewPr>
    <p:cSldViewPr snapToGrid="0">
      <p:cViewPr varScale="1">
        <p:scale>
          <a:sx n="78" d="100"/>
          <a:sy n="78" d="100"/>
        </p:scale>
        <p:origin x="7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1B87B-3DE1-4612-A2C5-CA268660EA18}" type="datetimeFigureOut">
              <a:rPr lang="uk-UA" smtClean="0"/>
              <a:t>17.06.2025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7E9E4-9DAD-44FC-9163-79F28EA542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7330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9603-4E95-4E87-856D-67E9C1D3D1C5}" type="datetimeFigureOut">
              <a:rPr lang="uk-UA" smtClean="0"/>
              <a:t>17.06.2025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0C18A-77C1-4E3D-9DFB-526CE2BF980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00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5e923487f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5e923487f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30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f149e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2f149e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2f149ea2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2f149ea2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76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717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234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36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456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222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98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9147-4851-40BC-9643-2B802A06A9DF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ADBE-B2A6-4637-87DB-CCBFB4963E02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4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FBB-8E88-4F38-B1E2-DDAA0D2697C9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7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ABCB-3DA4-4A54-9BA0-2FA32A5033D7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1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61CF-1D18-4A6A-974F-592CE18C69F9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7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0B06-863A-4356-B761-FEEAFCE061DB}" type="datetime1">
              <a:rPr lang="en-US" smtClean="0"/>
              <a:t>6/17/2025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2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A9467-03BA-45D9-8CE3-BC4C71848613}" type="datetime1">
              <a:rPr lang="en-US" smtClean="0"/>
              <a:t>6/17/2025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4B95-C286-4B57-94CD-75AD10BFB6D1}" type="datetime1">
              <a:rPr lang="en-US" smtClean="0"/>
              <a:t>6/17/2025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2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67EF-B691-438D-B065-E64437BCB55D}" type="datetime1">
              <a:rPr lang="en-US" smtClean="0"/>
              <a:t>6/17/2025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6E4E-57B4-46AC-B5CC-94A32516DE9C}" type="datetime1">
              <a:rPr lang="en-US" smtClean="0"/>
              <a:t>6/17/2025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23D-FA67-4864-9F9C-06084786E72B}" type="datetime1">
              <a:rPr lang="en-US" smtClean="0"/>
              <a:t>6/17/2025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87E14-BF4A-4079-A2A6-BB5566CF1C4F}" type="datetime1">
              <a:rPr lang="en-US" smtClean="0"/>
              <a:t>6/17/2025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0.wmf"/><Relationship Id="rId1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9.wmf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6.png"/><Relationship Id="rId9" Type="http://schemas.openxmlformats.org/officeDocument/2006/relationships/image" Target="../media/image18.wmf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6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7.emf"/><Relationship Id="rId5" Type="http://schemas.openxmlformats.org/officeDocument/2006/relationships/image" Target="../media/image33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32.png"/><Relationship Id="rId9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38.jpg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4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microsoft.com/office/2007/relationships/hdphoto" Target="../media/hdphoto2.wdp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7CE120-2EAE-404C-ADE8-99E90CE87BD9}"/>
              </a:ext>
            </a:extLst>
          </p:cNvPr>
          <p:cNvSpPr/>
          <p:nvPr/>
        </p:nvSpPr>
        <p:spPr>
          <a:xfrm>
            <a:off x="2670927" y="2759682"/>
            <a:ext cx="7283777" cy="1338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Solar cell materials: </a:t>
            </a:r>
            <a:endParaRPr lang="uk-UA" sz="2400" b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simulation, optical and photoelectric characterization 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1951BF0-A1D4-455B-A888-78E9D794E223}"/>
              </a:ext>
            </a:extLst>
          </p:cNvPr>
          <p:cNvSpPr/>
          <p:nvPr/>
        </p:nvSpPr>
        <p:spPr>
          <a:xfrm>
            <a:off x="857839" y="4403154"/>
            <a:ext cx="10774837" cy="1581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Oleg OLIKH</a:t>
            </a:r>
            <a:r>
              <a:rPr lang="en-US" b="1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Physics Department, Faculty of Physics, Taras Shevchenko National University of Kyiv</a:t>
            </a:r>
            <a:endParaRPr lang="LID4096" dirty="0"/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en-US" b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Serhiy KONDRATENKO</a:t>
            </a:r>
            <a:r>
              <a:rPr lang="en-US" b="1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Optics, Faculty of Physics, Taras Shevchenko National University of Kyiv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660050"/>
            <a:ext cx="11823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machine learning for estimation of defect contamination in solar 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90641" y="1390021"/>
            <a:ext cx="7080408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Simulation of photovoltaic structures for labeled dataset preparation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Exploring, teaching, and tunning machine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learning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Testing of developed models on actual silicon solar cells</a:t>
            </a:r>
            <a:endParaRPr sz="22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848F0-12F6-50E8-4E8F-EB112288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8" y="3765959"/>
            <a:ext cx="7080408" cy="270161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460431-2B9F-2740-C24D-7040582F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327" y="4105147"/>
            <a:ext cx="3260543" cy="223502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52400" h="120650"/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0EC3D-BD8B-BD76-B423-F199ACBA2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53" y="1411969"/>
            <a:ext cx="4287864" cy="22350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0650" h="101600"/>
          </a:sp3d>
        </p:spPr>
      </p:pic>
    </p:spTree>
    <p:extLst>
      <p:ext uri="{BB962C8B-B14F-4D97-AF65-F5344CB8AC3E}">
        <p14:creationId xmlns:p14="http://schemas.microsoft.com/office/powerpoint/2010/main" val="3510299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660050"/>
            <a:ext cx="11823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2400" b="1" i="1" dirty="0">
                <a:solidFill>
                  <a:srgbClr val="002060"/>
                </a:solidFill>
                <a:cs typeface="Calibri"/>
                <a:sym typeface="Calibri"/>
              </a:rPr>
              <a:t>. </a:t>
            </a:r>
            <a:r>
              <a:rPr lang="en-US" altLang="ru-RU" sz="2400" b="1" i="1" dirty="0">
                <a:solidFill>
                  <a:srgbClr val="002060"/>
                </a:solidFill>
                <a:cs typeface="Calibri"/>
              </a:rPr>
              <a:t>Sample preparation  and  other </a:t>
            </a:r>
            <a:r>
              <a:rPr lang="en-US" sz="2400" b="1" i="1" dirty="0">
                <a:solidFill>
                  <a:srgbClr val="002060"/>
                </a:solidFill>
                <a:cs typeface="Calibri"/>
              </a:rPr>
              <a:t>characterization</a:t>
            </a:r>
            <a:r>
              <a:rPr lang="en-US" altLang="ru-RU" sz="2400" b="1" i="1" dirty="0">
                <a:solidFill>
                  <a:srgbClr val="002060"/>
                </a:solidFill>
                <a:cs typeface="Calibri"/>
              </a:rPr>
              <a:t> facilities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316782" y="1232705"/>
            <a:ext cx="8915707" cy="126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Spin and spray coating thin film deposition</a:t>
            </a: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Spectral ellipsometry</a:t>
            </a: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Optical transmission and absorption spectroscopy</a:t>
            </a:r>
          </a:p>
        </p:txBody>
      </p:sp>
      <p:grpSp>
        <p:nvGrpSpPr>
          <p:cNvPr id="4" name="Группа 13">
            <a:extLst>
              <a:ext uri="{FF2B5EF4-FFF2-40B4-BE49-F238E27FC236}">
                <a16:creationId xmlns:a16="http://schemas.microsoft.com/office/drawing/2014/main" id="{E8D4DB3F-4EE5-5177-8E8F-A742EC61FCC9}"/>
              </a:ext>
            </a:extLst>
          </p:cNvPr>
          <p:cNvGrpSpPr/>
          <p:nvPr/>
        </p:nvGrpSpPr>
        <p:grpSpPr>
          <a:xfrm>
            <a:off x="7990366" y="1343183"/>
            <a:ext cx="3447806" cy="2299654"/>
            <a:chOff x="599784" y="1409648"/>
            <a:chExt cx="3447806" cy="2299654"/>
          </a:xfrm>
        </p:grpSpPr>
        <p:grpSp>
          <p:nvGrpSpPr>
            <p:cNvPr id="5" name="Группа 15">
              <a:extLst>
                <a:ext uri="{FF2B5EF4-FFF2-40B4-BE49-F238E27FC236}">
                  <a16:creationId xmlns:a16="http://schemas.microsoft.com/office/drawing/2014/main" id="{D3CC152B-5568-E5F6-0464-7EA1488EB0F4}"/>
                </a:ext>
              </a:extLst>
            </p:cNvPr>
            <p:cNvGrpSpPr/>
            <p:nvPr/>
          </p:nvGrpSpPr>
          <p:grpSpPr>
            <a:xfrm>
              <a:off x="715338" y="1409648"/>
              <a:ext cx="3332252" cy="1863558"/>
              <a:chOff x="850233" y="1507957"/>
              <a:chExt cx="4652212" cy="2868688"/>
            </a:xfrm>
          </p:grpSpPr>
          <p:grpSp>
            <p:nvGrpSpPr>
              <p:cNvPr id="7" name="Группа 16">
                <a:extLst>
                  <a:ext uri="{FF2B5EF4-FFF2-40B4-BE49-F238E27FC236}">
                    <a16:creationId xmlns:a16="http://schemas.microsoft.com/office/drawing/2014/main" id="{7DE49EED-DDBD-38D2-2BA6-879AF9477F18}"/>
                  </a:ext>
                </a:extLst>
              </p:cNvPr>
              <p:cNvGrpSpPr/>
              <p:nvPr/>
            </p:nvGrpSpPr>
            <p:grpSpPr>
              <a:xfrm>
                <a:off x="850233" y="1507957"/>
                <a:ext cx="4652212" cy="2868688"/>
                <a:chOff x="2212049" y="882022"/>
                <a:chExt cx="6739445" cy="4713824"/>
              </a:xfrm>
            </p:grpSpPr>
            <p:sp>
              <p:nvSpPr>
                <p:cNvPr id="21" name="Куб 20">
                  <a:extLst>
                    <a:ext uri="{FF2B5EF4-FFF2-40B4-BE49-F238E27FC236}">
                      <a16:creationId xmlns:a16="http://schemas.microsoft.com/office/drawing/2014/main" id="{359F9C1D-4012-EE1E-B988-C67F3EB4D9BE}"/>
                    </a:ext>
                  </a:extLst>
                </p:cNvPr>
                <p:cNvSpPr/>
                <p:nvPr/>
              </p:nvSpPr>
              <p:spPr>
                <a:xfrm>
                  <a:off x="2212049" y="2125285"/>
                  <a:ext cx="6739445" cy="3470561"/>
                </a:xfrm>
                <a:prstGeom prst="cube">
                  <a:avLst>
                    <a:gd name="adj" fmla="val 65784"/>
                  </a:avLst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n-Si (001)</a:t>
                  </a:r>
                  <a:endPara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Куб 21">
                  <a:extLst>
                    <a:ext uri="{FF2B5EF4-FFF2-40B4-BE49-F238E27FC236}">
                      <a16:creationId xmlns:a16="http://schemas.microsoft.com/office/drawing/2014/main" id="{E2756064-6815-8050-BC7C-A8CAF29026BF}"/>
                    </a:ext>
                  </a:extLst>
                </p:cNvPr>
                <p:cNvSpPr/>
                <p:nvPr/>
              </p:nvSpPr>
              <p:spPr>
                <a:xfrm>
                  <a:off x="2212049" y="882022"/>
                  <a:ext cx="6739445" cy="3470561"/>
                </a:xfrm>
                <a:prstGeom prst="cube">
                  <a:avLst>
                    <a:gd name="adj" fmla="val 65784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PEDOT:PSS</a:t>
                  </a:r>
                  <a:endPara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" name="Куб 7">
                <a:extLst>
                  <a:ext uri="{FF2B5EF4-FFF2-40B4-BE49-F238E27FC236}">
                    <a16:creationId xmlns:a16="http://schemas.microsoft.com/office/drawing/2014/main" id="{7693633F-89DE-EF44-5DAC-65E69A7EBEBC}"/>
                  </a:ext>
                </a:extLst>
              </p:cNvPr>
              <p:cNvSpPr/>
              <p:nvPr/>
            </p:nvSpPr>
            <p:spPr>
              <a:xfrm>
                <a:off x="1310183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Куб 8">
                <a:extLst>
                  <a:ext uri="{FF2B5EF4-FFF2-40B4-BE49-F238E27FC236}">
                    <a16:creationId xmlns:a16="http://schemas.microsoft.com/office/drawing/2014/main" id="{DDBC8EB5-236B-4ACD-7BFB-3A3B7A3A4BE0}"/>
                  </a:ext>
                </a:extLst>
              </p:cNvPr>
              <p:cNvSpPr/>
              <p:nvPr/>
            </p:nvSpPr>
            <p:spPr>
              <a:xfrm>
                <a:off x="1939704" y="2100283"/>
                <a:ext cx="548327" cy="121268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Куб 10">
                <a:extLst>
                  <a:ext uri="{FF2B5EF4-FFF2-40B4-BE49-F238E27FC236}">
                    <a16:creationId xmlns:a16="http://schemas.microsoft.com/office/drawing/2014/main" id="{F4A9F286-DF4E-4AF8-FAC8-6D151A7F66DE}"/>
                  </a:ext>
                </a:extLst>
              </p:cNvPr>
              <p:cNvSpPr/>
              <p:nvPr/>
            </p:nvSpPr>
            <p:spPr>
              <a:xfrm>
                <a:off x="1801018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Куб 12">
                <a:extLst>
                  <a:ext uri="{FF2B5EF4-FFF2-40B4-BE49-F238E27FC236}">
                    <a16:creationId xmlns:a16="http://schemas.microsoft.com/office/drawing/2014/main" id="{1DD83673-66F6-1B5E-AD62-F111F55D65B9}"/>
                  </a:ext>
                </a:extLst>
              </p:cNvPr>
              <p:cNvSpPr/>
              <p:nvPr/>
            </p:nvSpPr>
            <p:spPr>
              <a:xfrm>
                <a:off x="2436457" y="2107271"/>
                <a:ext cx="548327" cy="121314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Куб 13">
                <a:extLst>
                  <a:ext uri="{FF2B5EF4-FFF2-40B4-BE49-F238E27FC236}">
                    <a16:creationId xmlns:a16="http://schemas.microsoft.com/office/drawing/2014/main" id="{8040A6F2-5DA6-AB1B-2FD6-4B98960C2F87}"/>
                  </a:ext>
                </a:extLst>
              </p:cNvPr>
              <p:cNvSpPr/>
              <p:nvPr/>
            </p:nvSpPr>
            <p:spPr>
              <a:xfrm>
                <a:off x="2326673" y="1547727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Куб 14">
                <a:extLst>
                  <a:ext uri="{FF2B5EF4-FFF2-40B4-BE49-F238E27FC236}">
                    <a16:creationId xmlns:a16="http://schemas.microsoft.com/office/drawing/2014/main" id="{DFDAD76C-B91A-75D9-D839-46984A1BF4A3}"/>
                  </a:ext>
                </a:extLst>
              </p:cNvPr>
              <p:cNvSpPr/>
              <p:nvPr/>
            </p:nvSpPr>
            <p:spPr>
              <a:xfrm>
                <a:off x="2960435" y="2100283"/>
                <a:ext cx="548327" cy="121268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Куб 15">
                <a:extLst>
                  <a:ext uri="{FF2B5EF4-FFF2-40B4-BE49-F238E27FC236}">
                    <a16:creationId xmlns:a16="http://schemas.microsoft.com/office/drawing/2014/main" id="{32E43CDE-7812-7618-753F-2373FCBC2E80}"/>
                  </a:ext>
                </a:extLst>
              </p:cNvPr>
              <p:cNvSpPr/>
              <p:nvPr/>
            </p:nvSpPr>
            <p:spPr>
              <a:xfrm>
                <a:off x="2852328" y="1533705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Куб 16">
                <a:extLst>
                  <a:ext uri="{FF2B5EF4-FFF2-40B4-BE49-F238E27FC236}">
                    <a16:creationId xmlns:a16="http://schemas.microsoft.com/office/drawing/2014/main" id="{DED6EEEC-0156-F421-41DB-CCBB7A7B13B2}"/>
                  </a:ext>
                </a:extLst>
              </p:cNvPr>
              <p:cNvSpPr/>
              <p:nvPr/>
            </p:nvSpPr>
            <p:spPr>
              <a:xfrm>
                <a:off x="3464697" y="2093249"/>
                <a:ext cx="548327" cy="135336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Куб 17">
                <a:extLst>
                  <a:ext uri="{FF2B5EF4-FFF2-40B4-BE49-F238E27FC236}">
                    <a16:creationId xmlns:a16="http://schemas.microsoft.com/office/drawing/2014/main" id="{807BEE2A-8C72-6A4D-19E2-C91F635F2CB2}"/>
                  </a:ext>
                </a:extLst>
              </p:cNvPr>
              <p:cNvSpPr/>
              <p:nvPr/>
            </p:nvSpPr>
            <p:spPr>
              <a:xfrm>
                <a:off x="3391525" y="1547417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Куб 18">
                <a:extLst>
                  <a:ext uri="{FF2B5EF4-FFF2-40B4-BE49-F238E27FC236}">
                    <a16:creationId xmlns:a16="http://schemas.microsoft.com/office/drawing/2014/main" id="{1C50DED6-D7DD-B9DD-125D-EBBE6AF878C9}"/>
                  </a:ext>
                </a:extLst>
              </p:cNvPr>
              <p:cNvSpPr/>
              <p:nvPr/>
            </p:nvSpPr>
            <p:spPr>
              <a:xfrm>
                <a:off x="4040526" y="2093249"/>
                <a:ext cx="548327" cy="128302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Куб 19">
                <a:extLst>
                  <a:ext uri="{FF2B5EF4-FFF2-40B4-BE49-F238E27FC236}">
                    <a16:creationId xmlns:a16="http://schemas.microsoft.com/office/drawing/2014/main" id="{E7AAB319-01A7-32B4-43AD-AAA149BAEF43}"/>
                  </a:ext>
                </a:extLst>
              </p:cNvPr>
              <p:cNvSpPr/>
              <p:nvPr/>
            </p:nvSpPr>
            <p:spPr>
              <a:xfrm>
                <a:off x="3911199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C2EACF-506B-DDBF-2C4B-CCD6039B9A30}"/>
                </a:ext>
              </a:extLst>
            </p:cNvPr>
            <p:cNvSpPr txBox="1"/>
            <p:nvPr/>
          </p:nvSpPr>
          <p:spPr>
            <a:xfrm>
              <a:off x="599784" y="3339970"/>
              <a:ext cx="2805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In/Ga eutectic back contact </a:t>
              </a:r>
              <a:endParaRPr lang="ru-RU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917EF09-0101-B6AD-DD74-3EB39DC62155}"/>
              </a:ext>
            </a:extLst>
          </p:cNvPr>
          <p:cNvSpPr txBox="1"/>
          <p:nvPr/>
        </p:nvSpPr>
        <p:spPr>
          <a:xfrm>
            <a:off x="7440760" y="3944576"/>
            <a:ext cx="4432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PEDOT:PSS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– Si photovoltaic cells</a:t>
            </a:r>
            <a:endParaRPr lang="uk-UA" sz="2000" b="1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0F417E0-CD6B-3947-1E0E-42B36C771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0" y="3496587"/>
            <a:ext cx="3043845" cy="204266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9192FA8-8424-4E57-322D-3B6BDE9FA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525294" y="3510721"/>
            <a:ext cx="2389139" cy="222569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5791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455" y="4242534"/>
            <a:ext cx="34995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447" y="4242534"/>
            <a:ext cx="343011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13829"/>
          <a:stretch/>
        </p:blipFill>
        <p:spPr>
          <a:xfrm>
            <a:off x="8880948" y="4323917"/>
            <a:ext cx="2893712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0948" y="1774979"/>
            <a:ext cx="28831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8"/>
          <p:cNvSpPr txBox="1"/>
          <p:nvPr/>
        </p:nvSpPr>
        <p:spPr>
          <a:xfrm>
            <a:off x="427892" y="1726189"/>
            <a:ext cx="8700800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Electro-chemical etching of multilayer porous silicon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Gravimetry, Optical and scanning electron microscopy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Spectroscopic optical techniques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106216" y="655175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0" y="1435431"/>
            <a:ext cx="12192000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techniques :</a:t>
            </a:r>
            <a:endParaRPr sz="2200" dirty="0"/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amplitude-frequency and phase-frequency responses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 and temperature dependent response of informative signal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imaging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thermal diffusivity and thermal conductivity parameters 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206800" y="604475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511" y="4001928"/>
            <a:ext cx="309223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l="11297" t="25185" r="17740" b="6000"/>
          <a:stretch/>
        </p:blipFill>
        <p:spPr>
          <a:xfrm>
            <a:off x="10170561" y="4001929"/>
            <a:ext cx="1844099" cy="23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155" y="4001928"/>
            <a:ext cx="300797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3;p29">
            <a:extLst>
              <a:ext uri="{FF2B5EF4-FFF2-40B4-BE49-F238E27FC236}">
                <a16:creationId xmlns:a16="http://schemas.microsoft.com/office/drawing/2014/main" id="{4DF0D3EF-C080-17D4-8191-A44E7F0083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753" y="4204290"/>
            <a:ext cx="3133041" cy="198607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0" y="612842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Modeling of phonon transport properties of nanostructures for thermal management and thermoelectric applications</a:t>
            </a:r>
            <a:endParaRPr sz="2400" dirty="0"/>
          </a:p>
        </p:txBody>
      </p:sp>
      <p:sp>
        <p:nvSpPr>
          <p:cNvPr id="184" name="Google Shape;184;p31"/>
          <p:cNvSpPr txBox="1"/>
          <p:nvPr/>
        </p:nvSpPr>
        <p:spPr>
          <a:xfrm>
            <a:off x="153833" y="1626977"/>
            <a:ext cx="6713666" cy="28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Molecular dynamics simulation of thermal conductivity of semiconductor nanostructures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Anharmonic lattice dynamics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Analytical modeling of phonon transport in nanostructures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Finite element modeling of thermal phenomena in materials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237" y="1693943"/>
            <a:ext cx="4965930" cy="248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827" y="4594619"/>
            <a:ext cx="2615680" cy="185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562" y="4594603"/>
            <a:ext cx="2776694" cy="1859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1959180" y="4590482"/>
            <a:ext cx="4008680" cy="1868166"/>
            <a:chOff x="0" y="3558761"/>
            <a:chExt cx="3073800" cy="1423338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558761"/>
              <a:ext cx="1536900" cy="142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7">
              <a:alphaModFix/>
            </a:blip>
            <a:srcRect l="-1477" r="-1139"/>
            <a:stretch/>
          </p:blipFill>
          <p:spPr>
            <a:xfrm>
              <a:off x="1536900" y="3565348"/>
              <a:ext cx="1536900" cy="14101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31"/>
          <p:cNvPicPr preferRelativeResize="0"/>
          <p:nvPr/>
        </p:nvPicPr>
        <p:blipFill rotWithShape="1">
          <a:blip r:embed="rId8">
            <a:alphaModFix/>
          </a:blip>
          <a:srcRect t="7749"/>
          <a:stretch/>
        </p:blipFill>
        <p:spPr>
          <a:xfrm>
            <a:off x="190626" y="4586363"/>
            <a:ext cx="1408940" cy="187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0925" y="5135067"/>
            <a:ext cx="907801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1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4590"/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Taras Shevchenko National University of Kyiv, 2024</a:t>
            </a:r>
          </a:p>
          <a:p>
            <a:pPr marR="4590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64/13,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Volodymyrska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Street, City of Kyiv, Ukraine, 01601</a:t>
            </a:r>
          </a:p>
          <a:p>
            <a:pPr marR="4590"/>
            <a:endParaRPr lang="uk-UA" sz="2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" y="4534267"/>
            <a:ext cx="1894098" cy="189409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CB2B18-8BBE-467A-9040-2847D38CCB74}"/>
              </a:ext>
            </a:extLst>
          </p:cNvPr>
          <p:cNvSpPr/>
          <p:nvPr/>
        </p:nvSpPr>
        <p:spPr>
          <a:xfrm>
            <a:off x="510618" y="605544"/>
            <a:ext cx="55853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Serhiy Kondratenko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Optics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Kondratenko@knu.ua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309067A2-CD1D-E722-8E13-A8C7FDD331DF}"/>
              </a:ext>
            </a:extLst>
          </p:cNvPr>
          <p:cNvSpPr/>
          <p:nvPr/>
        </p:nvSpPr>
        <p:spPr>
          <a:xfrm>
            <a:off x="6545072" y="605544"/>
            <a:ext cx="55853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Oleg Olikh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Physics Department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olegolikh@knu.ua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Місце для номера слайда 7">
            <a:extLst>
              <a:ext uri="{FF2B5EF4-FFF2-40B4-BE49-F238E27FC236}">
                <a16:creationId xmlns:a16="http://schemas.microsoft.com/office/drawing/2014/main" id="{046583C2-61B7-56B7-5359-88584CA3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4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937B43B7-A1BE-F798-5623-262633C8EC19}"/>
              </a:ext>
            </a:extLst>
          </p:cNvPr>
          <p:cNvGrpSpPr/>
          <p:nvPr/>
        </p:nvGrpSpPr>
        <p:grpSpPr>
          <a:xfrm>
            <a:off x="633045" y="562708"/>
            <a:ext cx="10747846" cy="5983085"/>
            <a:chOff x="505919" y="106393"/>
            <a:chExt cx="11481642" cy="6694377"/>
          </a:xfrm>
        </p:grpSpPr>
        <p:pic>
          <p:nvPicPr>
            <p:cNvPr id="140" name="Google Shape;14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9433" y="229267"/>
              <a:ext cx="4675632" cy="2273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Прямокутник 3">
              <a:extLst>
                <a:ext uri="{FF2B5EF4-FFF2-40B4-BE49-F238E27FC236}">
                  <a16:creationId xmlns:a16="http://schemas.microsoft.com/office/drawing/2014/main" id="{8F276114-AC0F-537E-8187-BF964DAD9A9B}"/>
                </a:ext>
              </a:extLst>
            </p:cNvPr>
            <p:cNvSpPr/>
            <p:nvPr/>
          </p:nvSpPr>
          <p:spPr>
            <a:xfrm>
              <a:off x="2261055" y="425578"/>
              <a:ext cx="3695120" cy="177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500 students</a:t>
              </a:r>
            </a:p>
            <a:p>
              <a:pPr indent="-719982" algn="ctr"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80 </a:t>
              </a: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lecturers</a:t>
              </a:r>
            </a:p>
            <a:p>
              <a:pPr algn="r">
                <a:spcBef>
                  <a:spcPts val="800"/>
                </a:spcBef>
              </a:pP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140 researchers</a:t>
              </a:r>
              <a:endParaRPr lang="uk-UA" sz="3200" b="1" i="1" dirty="0">
                <a:solidFill>
                  <a:srgbClr val="002060"/>
                </a:solidFill>
                <a:latin typeface="Calibri"/>
                <a:cs typeface="Calibri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E998E19-A441-B2CD-79DE-5EAABD14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9561" y="1151061"/>
              <a:ext cx="1409295" cy="1567401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4BC4BD2D-B63B-6972-A87B-36D2E8CC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3807" y="988986"/>
              <a:ext cx="1571037" cy="189154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62DA895-A494-9E3C-FDEF-38DC0F9D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05919" y="106393"/>
              <a:ext cx="1479389" cy="1363851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61FFA76-BFB2-8C5D-35B9-033E06E7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19" y="2717405"/>
              <a:ext cx="2283776" cy="193441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FDE6372-0EF6-48E3-07C2-3930B387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5996" y="2717404"/>
              <a:ext cx="228377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899BF26-5F25-2424-6599-C715F595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0703" y="4793163"/>
              <a:ext cx="232669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9F70699-F757-3A6A-98BB-39C894CD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26073" y="2717404"/>
              <a:ext cx="2326696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CF444892-9E7F-B80F-C575-CB4A9EDEA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79072" y="2717404"/>
              <a:ext cx="2327875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A23EC858-072B-9D81-05A9-82AC7D2F7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36279" y="4793163"/>
              <a:ext cx="2300131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0716D177-4771-5F3D-45D3-46F607A1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85289" y="4793163"/>
              <a:ext cx="2326696" cy="1986692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E932F61-31E9-AC8B-B322-ABB97BD6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60865" y="4793163"/>
              <a:ext cx="2326696" cy="200760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09304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594" y="1255535"/>
            <a:ext cx="11492220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Current-voltage measurement </a:t>
            </a: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solar cells (20 mV – 200 V, 10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– 1 A, 150 – 350 K)</a:t>
            </a:r>
            <a:endParaRPr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F508D-8783-3F94-018E-7F864A80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18" y="1877287"/>
            <a:ext cx="3021379" cy="2386552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C2EF0-CF56-688A-F337-780DC7834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3101" y="4354400"/>
            <a:ext cx="3067147" cy="208485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6E8E11E5-1C57-7622-552C-9D63695BC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463461"/>
              </p:ext>
            </p:extLst>
          </p:nvPr>
        </p:nvGraphicFramePr>
        <p:xfrm>
          <a:off x="189749" y="4403961"/>
          <a:ext cx="3244487" cy="2482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749" y="4403961"/>
                        <a:ext cx="3244487" cy="2482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7">
            <a:extLst>
              <a:ext uri="{FF2B5EF4-FFF2-40B4-BE49-F238E27FC236}">
                <a16:creationId xmlns:a16="http://schemas.microsoft.com/office/drawing/2014/main" id="{265DE8E4-AFC5-3653-2DF9-F6D8516CB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752908"/>
              </p:ext>
            </p:extLst>
          </p:nvPr>
        </p:nvGraphicFramePr>
        <p:xfrm>
          <a:off x="3596641" y="5814907"/>
          <a:ext cx="1126786" cy="60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50680" imgH="457200" progId="Equation.DSMT4">
                  <p:embed/>
                </p:oleObj>
              </mc:Choice>
              <mc:Fallback>
                <p:oleObj name="Equation" r:id="rId8" imgW="850680" imgH="45720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6641" y="5814907"/>
                        <a:ext cx="1126786" cy="6040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BEF0481E-65C7-5B41-D8FE-C11E0C780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911773"/>
              </p:ext>
            </p:extLst>
          </p:nvPr>
        </p:nvGraphicFramePr>
        <p:xfrm>
          <a:off x="5291730" y="5783840"/>
          <a:ext cx="2077963" cy="666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22360" imgH="457200" progId="Equation.DSMT4">
                  <p:embed/>
                </p:oleObj>
              </mc:Choice>
              <mc:Fallback>
                <p:oleObj name="Equation" r:id="rId10" imgW="1422360" imgH="457200" progId="Equation.DSMT4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730" y="5783840"/>
                        <a:ext cx="2077963" cy="6661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360B6F-98AF-CB57-2647-C533AE27AA6F}"/>
              </a:ext>
            </a:extLst>
          </p:cNvPr>
          <p:cNvSpPr txBox="1"/>
          <p:nvPr/>
        </p:nvSpPr>
        <p:spPr>
          <a:xfrm>
            <a:off x="737815" y="4180491"/>
            <a:ext cx="285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 AM1.5 irradiation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F35DED39-D81E-2083-53BA-CF664C341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250201"/>
              </p:ext>
            </p:extLst>
          </p:nvPr>
        </p:nvGraphicFramePr>
        <p:xfrm>
          <a:off x="4044893" y="4180491"/>
          <a:ext cx="3355740" cy="1331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952200" progId="Equation.DSMT4">
                  <p:embed/>
                </p:oleObj>
              </mc:Choice>
              <mc:Fallback>
                <p:oleObj name="Equation" r:id="rId12" imgW="2400120" imgH="952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44893" y="4180491"/>
                        <a:ext cx="3355740" cy="1331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84607A-C6B1-AEF2-DEFD-D93D456B6A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93" y="1781634"/>
            <a:ext cx="3164187" cy="2236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17F2DF-1A59-D592-A3AA-24D3D3AA9F1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07" y="1838299"/>
            <a:ext cx="1646456" cy="6450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8F3880-904D-D2EC-AA41-5F1CDA6F752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968" y="1795068"/>
            <a:ext cx="2317226" cy="6957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423AC6-5A33-0EDB-3A04-7A35312E883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75" y="3023974"/>
            <a:ext cx="2387900" cy="70945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B78F43-CFEF-A42D-C82B-FD12095CF43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371" y="2712251"/>
            <a:ext cx="1974944" cy="1312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97674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Capacitance-voltage measurements of semiconductor barrier structures (20 Hz – 1MHz, 1fF – 10 F, 5mV – 10 V)</a:t>
            </a:r>
            <a:endParaRPr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D0F2C-620B-6A98-3393-090A3458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3" y="2854391"/>
            <a:ext cx="3598916" cy="27059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0FFD80-EB26-A24B-5DC8-B2544A6A28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63" y="2128630"/>
            <a:ext cx="3379983" cy="23892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92EB55-614A-C941-08EB-C38A6455A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27" y="3710787"/>
            <a:ext cx="3699658" cy="2615184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776E1DE1-7B2E-34EA-BF8E-0E99CC4F14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88697"/>
              </p:ext>
            </p:extLst>
          </p:nvPr>
        </p:nvGraphicFramePr>
        <p:xfrm>
          <a:off x="8942618" y="2252046"/>
          <a:ext cx="21240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24277" imgH="1028700" progId="Equation.DSMT4">
                  <p:embed/>
                </p:oleObj>
              </mc:Choice>
              <mc:Fallback>
                <p:oleObj name="Equation" r:id="rId6" imgW="2124277" imgH="1028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42618" y="2252046"/>
                        <a:ext cx="2124075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B9F212B3-4EA5-3EFB-15DC-D94C2296A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561626"/>
              </p:ext>
            </p:extLst>
          </p:nvPr>
        </p:nvGraphicFramePr>
        <p:xfrm>
          <a:off x="5021834" y="4951620"/>
          <a:ext cx="2834213" cy="87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90771" imgH="581796" progId="Equation.DSMT4">
                  <p:embed/>
                </p:oleObj>
              </mc:Choice>
              <mc:Fallback>
                <p:oleObj name="Equation" r:id="rId8" imgW="1890771" imgH="58179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21834" y="4951620"/>
                        <a:ext cx="2834213" cy="870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674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Impedance and Capacitance Spectroscopies </a:t>
            </a:r>
            <a:endParaRPr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675BFE-AD64-9DA2-7EAB-4ABCC8FE6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729"/>
            <a:ext cx="3381602" cy="23903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8FDCC0-96A9-B2F0-A692-27ED733C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497" y="4009644"/>
            <a:ext cx="2957259" cy="22112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86621B-5E23-1A93-1133-D238B295B1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6" y="1832280"/>
            <a:ext cx="3128228" cy="22112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C7E5D6-DAD6-572F-F40E-6DC863E6B9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872" y="1727728"/>
            <a:ext cx="2966640" cy="20970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2B39A9-C0F2-EE82-E39E-EB063A78FE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54" y="4133089"/>
            <a:ext cx="2966640" cy="2097035"/>
          </a:xfrm>
          <a:prstGeom prst="rect">
            <a:avLst/>
          </a:prstGeom>
        </p:spPr>
      </p:pic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2304B6BC-FCC9-534F-F7F1-882844F66E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06849"/>
              </p:ext>
            </p:extLst>
          </p:nvPr>
        </p:nvGraphicFramePr>
        <p:xfrm>
          <a:off x="6080953" y="4397346"/>
          <a:ext cx="25273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492" imgH="581796" progId="Equation.DSMT4">
                  <p:embed/>
                </p:oleObj>
              </mc:Choice>
              <mc:Fallback>
                <p:oleObj name="Equation" r:id="rId8" imgW="2527492" imgH="581796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946FF75-E7B3-0AEB-D9C9-C72EC25EA3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80953" y="4397346"/>
                        <a:ext cx="25273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97987D83-5008-E0FA-8DC2-969E704D3B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127409"/>
              </p:ext>
            </p:extLst>
          </p:nvPr>
        </p:nvGraphicFramePr>
        <p:xfrm>
          <a:off x="6573744" y="5286545"/>
          <a:ext cx="1852613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52704" imgH="620006" progId="Equation.DSMT4">
                  <p:embed/>
                </p:oleObj>
              </mc:Choice>
              <mc:Fallback>
                <p:oleObj name="Equation" r:id="rId10" imgW="1852704" imgH="620006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377AF4AA-B0F2-4B2E-5982-ED78CECF9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73744" y="5286545"/>
                        <a:ext cx="1852613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748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594" y="1242810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Photoluminescence, photoconductivity and photovoltage </a:t>
            </a: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s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pectroscopies (10-400 K, 0.25-10 </a:t>
            </a:r>
            <a:r>
              <a:rPr lang="el-GR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μ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m,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low current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sesitivity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2200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9831DF15-10A7-9048-0714-35228CD71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1475" r="10735" b="20473"/>
          <a:stretch/>
        </p:blipFill>
        <p:spPr>
          <a:xfrm>
            <a:off x="456031" y="2435221"/>
            <a:ext cx="3213472" cy="2886587"/>
          </a:xfrm>
          <a:prstGeom prst="rect">
            <a:avLst/>
          </a:prstGeom>
          <a:effectLst>
            <a:softEdge rad="127000"/>
          </a:effectLst>
        </p:spPr>
      </p:pic>
      <p:graphicFrame>
        <p:nvGraphicFramePr>
          <p:cNvPr id="10" name="Объект 2">
            <a:extLst>
              <a:ext uri="{FF2B5EF4-FFF2-40B4-BE49-F238E27FC236}">
                <a16:creationId xmlns:a16="http://schemas.microsoft.com/office/drawing/2014/main" id="{96A13BD4-48C2-894B-8168-0BAA7CC42B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35292"/>
              </p:ext>
            </p:extLst>
          </p:nvPr>
        </p:nvGraphicFramePr>
        <p:xfrm>
          <a:off x="6306312" y="4343713"/>
          <a:ext cx="2834961" cy="2147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1222310" imgH="933061" progId="Origin50.Graph">
                  <p:embed/>
                </p:oleObj>
              </mc:Choice>
              <mc:Fallback>
                <p:oleObj name="Graph" r:id="rId4" imgW="1222310" imgH="933061" progId="Origin50.Graph">
                  <p:embed/>
                  <p:pic>
                    <p:nvPicPr>
                      <p:cNvPr id="7" name="Объект 2">
                        <a:extLst>
                          <a:ext uri="{FF2B5EF4-FFF2-40B4-BE49-F238E27FC236}">
                            <a16:creationId xmlns:a16="http://schemas.microsoft.com/office/drawing/2014/main" id="{2C363C87-2765-43AC-B670-7465D250D6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6312" y="4343713"/>
                        <a:ext cx="2834961" cy="2147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4">
            <a:extLst>
              <a:ext uri="{FF2B5EF4-FFF2-40B4-BE49-F238E27FC236}">
                <a16:creationId xmlns:a16="http://schemas.microsoft.com/office/drawing/2014/main" id="{F5FC0D7E-95A1-E174-E67D-CB3D1C580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881369"/>
              </p:ext>
            </p:extLst>
          </p:nvPr>
        </p:nvGraphicFramePr>
        <p:xfrm>
          <a:off x="4212532" y="2260393"/>
          <a:ext cx="2543928" cy="1936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1222310" imgH="933061" progId="Origin50.Graph">
                  <p:embed/>
                </p:oleObj>
              </mc:Choice>
              <mc:Fallback>
                <p:oleObj name="Graph" r:id="rId6" imgW="1222310" imgH="933061" progId="Origin50.Graph">
                  <p:embed/>
                  <p:pic>
                    <p:nvPicPr>
                      <p:cNvPr id="8" name="Объект 4">
                        <a:extLst>
                          <a:ext uri="{FF2B5EF4-FFF2-40B4-BE49-F238E27FC236}">
                            <a16:creationId xmlns:a16="http://schemas.microsoft.com/office/drawing/2014/main" id="{B1DC764A-8A93-4315-8DD7-E65402A7FC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2532" y="2260393"/>
                        <a:ext cx="2543928" cy="19367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'єкт 43">
            <a:extLst>
              <a:ext uri="{FF2B5EF4-FFF2-40B4-BE49-F238E27FC236}">
                <a16:creationId xmlns:a16="http://schemas.microsoft.com/office/drawing/2014/main" id="{A370836A-5CB4-1066-7994-EC0B22BCDA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98054"/>
              </p:ext>
            </p:extLst>
          </p:nvPr>
        </p:nvGraphicFramePr>
        <p:xfrm>
          <a:off x="8706120" y="2125450"/>
          <a:ext cx="2942594" cy="221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1224000" imgH="935640" progId="Origin95.Graph">
                  <p:embed/>
                </p:oleObj>
              </mc:Choice>
              <mc:Fallback>
                <p:oleObj name="Graph" r:id="rId8" imgW="1224000" imgH="935640" progId="Origin95.Graph">
                  <p:embed/>
                  <p:pic>
                    <p:nvPicPr>
                      <p:cNvPr id="24" name="Об'єкт 43">
                        <a:extLst>
                          <a:ext uri="{FF2B5EF4-FFF2-40B4-BE49-F238E27FC236}">
                            <a16:creationId xmlns:a16="http://schemas.microsoft.com/office/drawing/2014/main" id="{0F90A5E6-E804-47BA-A131-A297A11183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6120" y="2125450"/>
                        <a:ext cx="2942594" cy="2218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48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3447090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Raman Spectroscopy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B0C9FD00-17FC-7E97-A0DF-72FA2D44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8" y="1941445"/>
            <a:ext cx="5137720" cy="240746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Рисунок 10">
            <a:extLst>
              <a:ext uri="{FF2B5EF4-FFF2-40B4-BE49-F238E27FC236}">
                <a16:creationId xmlns:a16="http://schemas.microsoft.com/office/drawing/2014/main" id="{54C3A9B0-85D2-8EB7-64A3-8C00894A8945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98" y="4686365"/>
            <a:ext cx="2110076" cy="1641427"/>
          </a:xfrm>
          <a:prstGeom prst="rect">
            <a:avLst/>
          </a:prstGeom>
        </p:spPr>
      </p:pic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6BB9CA6B-BC50-705E-F0EC-304FB40F8102}"/>
              </a:ext>
            </a:extLst>
          </p:cNvPr>
          <p:cNvPicPr/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225"/>
          <a:stretch/>
        </p:blipFill>
        <p:spPr>
          <a:xfrm>
            <a:off x="3044952" y="4341505"/>
            <a:ext cx="1645919" cy="2331146"/>
          </a:xfrm>
          <a:prstGeom prst="rect">
            <a:avLst/>
          </a:prstGeom>
        </p:spPr>
      </p:pic>
      <p:sp>
        <p:nvSpPr>
          <p:cNvPr id="7" name="Google Shape;184;p31">
            <a:extLst>
              <a:ext uri="{FF2B5EF4-FFF2-40B4-BE49-F238E27FC236}">
                <a16:creationId xmlns:a16="http://schemas.microsoft.com/office/drawing/2014/main" id="{7AE1E297-F203-DE9D-9CFF-54E1210A1F3B}"/>
              </a:ext>
            </a:extLst>
          </p:cNvPr>
          <p:cNvSpPr txBox="1"/>
          <p:nvPr/>
        </p:nvSpPr>
        <p:spPr>
          <a:xfrm>
            <a:off x="7525710" y="1317410"/>
            <a:ext cx="4126596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Photoconductivity transients</a:t>
            </a:r>
            <a:endParaRPr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002602-5E34-5D0B-6DCA-906BE1732B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09" y="2762094"/>
            <a:ext cx="4627877" cy="22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0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AFM and Kelvin Probe Force Microscopy</a:t>
            </a:r>
            <a:endParaRPr lang="en-US" sz="22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80E4D-2E69-DB46-A827-0C2E693A2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3" b="9703"/>
          <a:stretch/>
        </p:blipFill>
        <p:spPr bwMode="auto">
          <a:xfrm>
            <a:off x="227029" y="2175929"/>
            <a:ext cx="6289228" cy="331914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072B3-1EFD-31FD-FD38-92FC7A550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552" y="1362985"/>
            <a:ext cx="2741486" cy="2472519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BB4EC22E-0ABA-F842-F693-80FEE77C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144" y="3932705"/>
            <a:ext cx="3220965" cy="23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5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Determination of semiconductor structures’ parameters under ultrasound action (100 kHz – 30 MHz, transverse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and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longitudinal waves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88E3A-5526-4776-7B70-D3BB40D5E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256" y="2429229"/>
            <a:ext cx="2520819" cy="194093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0BAB1E1B-6854-5A3D-1185-9A974ADD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10" y="2092054"/>
            <a:ext cx="2839466" cy="223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1">
            <a:extLst>
              <a:ext uri="{FF2B5EF4-FFF2-40B4-BE49-F238E27FC236}">
                <a16:creationId xmlns:a16="http://schemas.microsoft.com/office/drawing/2014/main" id="{DC77CC29-2C42-B972-4C01-03767E190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680" y="4458399"/>
            <a:ext cx="2839466" cy="203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655619-9B90-6FD1-32DA-4FBDF89F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3" y="4465787"/>
            <a:ext cx="1959031" cy="195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1">
            <a:extLst>
              <a:ext uri="{FF2B5EF4-FFF2-40B4-BE49-F238E27FC236}">
                <a16:creationId xmlns:a16="http://schemas.microsoft.com/office/drawing/2014/main" id="{1E27218B-3F19-0BDD-E886-5D41F84B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80" y="3247324"/>
            <a:ext cx="2783445" cy="181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1">
            <a:extLst>
              <a:ext uri="{FF2B5EF4-FFF2-40B4-BE49-F238E27FC236}">
                <a16:creationId xmlns:a16="http://schemas.microsoft.com/office/drawing/2014/main" id="{60775E99-4021-A643-5BB0-DE99DAC69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09" y="2598378"/>
            <a:ext cx="2467038" cy="126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2">
            <a:extLst>
              <a:ext uri="{FF2B5EF4-FFF2-40B4-BE49-F238E27FC236}">
                <a16:creationId xmlns:a16="http://schemas.microsoft.com/office/drawing/2014/main" id="{148B7365-82C7-83C8-5C16-435B17997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825" y="4155478"/>
            <a:ext cx="2467038" cy="121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3732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503</Words>
  <Application>Microsoft Office PowerPoint</Application>
  <PresentationFormat>Широкий екран</PresentationFormat>
  <Paragraphs>69</Paragraphs>
  <Slides>15</Slides>
  <Notes>13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15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Times New Roman</vt:lpstr>
      <vt:lpstr>Тема Office</vt:lpstr>
      <vt:lpstr>Graph</vt:lpstr>
      <vt:lpstr>Equation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ROOM235-1</dc:creator>
  <cp:lastModifiedBy>oleg</cp:lastModifiedBy>
  <cp:revision>48</cp:revision>
  <dcterms:created xsi:type="dcterms:W3CDTF">2023-02-21T09:57:02Z</dcterms:created>
  <dcterms:modified xsi:type="dcterms:W3CDTF">2025-06-17T10:10:18Z</dcterms:modified>
</cp:coreProperties>
</file>